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53" r:id="rId3"/>
    <p:sldId id="435" r:id="rId4"/>
    <p:sldId id="422" r:id="rId5"/>
    <p:sldId id="446" r:id="rId6"/>
    <p:sldId id="423" r:id="rId7"/>
    <p:sldId id="354" r:id="rId8"/>
    <p:sldId id="345" r:id="rId9"/>
    <p:sldId id="448" r:id="rId10"/>
    <p:sldId id="436" r:id="rId11"/>
    <p:sldId id="447" r:id="rId12"/>
    <p:sldId id="370" r:id="rId13"/>
    <p:sldId id="429" r:id="rId14"/>
    <p:sldId id="444" r:id="rId15"/>
    <p:sldId id="308" r:id="rId16"/>
  </p:sldIdLst>
  <p:sldSz cx="12192000" cy="6858000"/>
  <p:notesSz cx="9296400" cy="7010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ia" initials="P" lastIdx="0" clrIdx="0">
    <p:extLst>
      <p:ext uri="{19B8F6BF-5375-455C-9EA6-DF929625EA0E}">
        <p15:presenceInfo xmlns:p15="http://schemas.microsoft.com/office/powerpoint/2012/main" userId="Patri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4" autoAdjust="0"/>
    <p:restoredTop sz="96441" autoAdjust="0"/>
  </p:normalViewPr>
  <p:slideViewPr>
    <p:cSldViewPr snapToGrid="0">
      <p:cViewPr varScale="1">
        <p:scale>
          <a:sx n="68" d="100"/>
          <a:sy n="68" d="100"/>
        </p:scale>
        <p:origin x="612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5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ECC95CD-D05A-43BB-B786-C87D88BDD4CB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C45E13-6FFA-44C0-865A-E4032A653D4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316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4F2EAFF-B053-4B76-9CDF-05387A05601A}" type="datetimeFigureOut">
              <a:rPr lang="es-CO" smtClean="0"/>
              <a:t>3/07/2020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FC330A-4AC7-46EB-871B-D2B93A698B1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029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29568-66CC-46AF-A61F-5098D5C7B02A}" type="slidenum">
              <a:rPr lang="es-ES_tradnl" altLang="es-MX"/>
              <a:pPr/>
              <a:t>8</a:t>
            </a:fld>
            <a:endParaRPr lang="es-ES_tradnl" altLang="es-MX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81931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810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911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232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189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627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97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593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470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663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362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055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665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8746-9972-4C57-A25D-B52B04A838B8}" type="datetimeFigureOut">
              <a:rPr lang="es-MX" smtClean="0"/>
              <a:t>03/07/2020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1C61-BDAC-430A-8A1A-AE2DF953B36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13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lpfvD5G64c" TargetMode="External"/><Relationship Id="rId3" Type="http://schemas.openxmlformats.org/officeDocument/2006/relationships/hyperlink" Target="https://www.youtube.com/watch?v=znq3ql6wqnE" TargetMode="External"/><Relationship Id="rId7" Type="http://schemas.openxmlformats.org/officeDocument/2006/relationships/hyperlink" Target="https://www.youtube.com/watch?v=AaoM5XhdnG0" TargetMode="External"/><Relationship Id="rId2" Type="http://schemas.openxmlformats.org/officeDocument/2006/relationships/hyperlink" Target="https://www.youtube.com/watch?v=vLo7EywWqc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1iqh1B1OZAg" TargetMode="External"/><Relationship Id="rId5" Type="http://schemas.openxmlformats.org/officeDocument/2006/relationships/hyperlink" Target="https://www.youtube.com/watch?v=0bhgasXVSH8" TargetMode="External"/><Relationship Id="rId4" Type="http://schemas.openxmlformats.org/officeDocument/2006/relationships/hyperlink" Target="https://www.youtube.com/watch?v=Noa_PYs2YoI" TargetMode="External"/><Relationship Id="rId9" Type="http://schemas.openxmlformats.org/officeDocument/2006/relationships/hyperlink" Target="https://www.ted.com/talks/fei_fei_li_how_we_re_teaching_computers_to_understand_pictures?language=e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21867" y="309236"/>
            <a:ext cx="10515600" cy="642572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s-CO" b="1" dirty="0"/>
              <a:t>Categorización de métodos analíticos 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18474" y="1253466"/>
            <a:ext cx="1153212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00" b="1" u="sng" dirty="0"/>
              <a:t>Análisis descriptivo: </a:t>
            </a:r>
            <a:r>
              <a:rPr lang="es-CO" sz="2100" dirty="0"/>
              <a:t>evalúa lo que sucedió en el pasado. </a:t>
            </a:r>
          </a:p>
          <a:p>
            <a:r>
              <a:rPr lang="es-CO" sz="2100" dirty="0"/>
              <a:t>	</a:t>
            </a:r>
            <a:r>
              <a:rPr lang="es-CO" sz="2100" b="1" dirty="0"/>
              <a:t>Herramientas</a:t>
            </a:r>
            <a:r>
              <a:rPr lang="es-CO" sz="2100" dirty="0"/>
              <a:t>: Data, análisis descriptivo, data visualización</a:t>
            </a:r>
          </a:p>
          <a:p>
            <a:endParaRPr lang="es-CO" sz="2100" dirty="0"/>
          </a:p>
          <a:p>
            <a:r>
              <a:rPr lang="es-CO" sz="2100" b="1" u="sng" dirty="0"/>
              <a:t>Análisis predictivo: </a:t>
            </a:r>
            <a:r>
              <a:rPr lang="es-CO" sz="2100" dirty="0"/>
              <a:t>técnicas que usan los datos del pasado para inferir escenarios futuros: 	</a:t>
            </a:r>
          </a:p>
          <a:p>
            <a:r>
              <a:rPr lang="es-CO" sz="2100" dirty="0"/>
              <a:t>	</a:t>
            </a:r>
            <a:r>
              <a:rPr lang="es-CO" sz="2100" b="1" dirty="0"/>
              <a:t>Herramientas</a:t>
            </a:r>
            <a:r>
              <a:rPr lang="es-CO" sz="2100" dirty="0"/>
              <a:t>: regresión, redes neuronales, optimización, series de tiempo, data </a:t>
            </a:r>
            <a:r>
              <a:rPr lang="es-CO" sz="2100" dirty="0" err="1"/>
              <a:t>mining</a:t>
            </a:r>
            <a:r>
              <a:rPr lang="es-CO" sz="2100" dirty="0"/>
              <a:t>, </a:t>
            </a:r>
          </a:p>
          <a:p>
            <a:endParaRPr lang="es-CO" sz="2100" b="1" dirty="0"/>
          </a:p>
          <a:p>
            <a:r>
              <a:rPr lang="es-CO" sz="2100" b="1" u="sng" dirty="0"/>
              <a:t>Análisis prescriptivo: </a:t>
            </a:r>
            <a:r>
              <a:rPr lang="es-CO" sz="2100" dirty="0"/>
              <a:t>técnicas que, a partir de los anteriores análisis, indican cuál es el mejor curso de acción </a:t>
            </a:r>
          </a:p>
          <a:p>
            <a:r>
              <a:rPr lang="es-CO" sz="2100" dirty="0"/>
              <a:t>	</a:t>
            </a:r>
            <a:r>
              <a:rPr lang="es-CO" sz="2100" b="1" dirty="0"/>
              <a:t>Herramientas</a:t>
            </a:r>
            <a:r>
              <a:rPr lang="es-CO" sz="2100" dirty="0"/>
              <a:t>: simulación, </a:t>
            </a:r>
            <a:r>
              <a:rPr lang="es-CO" sz="2100" u="sng" dirty="0"/>
              <a:t>optimización</a:t>
            </a:r>
            <a:r>
              <a:rPr lang="es-CO" sz="2100" dirty="0"/>
              <a:t>, análisis de decisión</a:t>
            </a:r>
          </a:p>
        </p:txBody>
      </p:sp>
      <p:pic>
        <p:nvPicPr>
          <p:cNvPr id="5" name="Imagen 4" descr="http://timoelliott.com/blog/wp-content/uploads/2013/02/analytic-maturity.jpg">
            <a:extLst>
              <a:ext uri="{FF2B5EF4-FFF2-40B4-BE49-F238E27FC236}">
                <a16:creationId xmlns:a16="http://schemas.microsoft.com/office/drawing/2014/main" id="{E5B5554F-D2F5-438B-B3EE-CED5EEC5CB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44" y="4514524"/>
            <a:ext cx="3902645" cy="22246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891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05F8-71CC-48F1-BB73-CD9EC635D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33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3600" dirty="0"/>
              <a:t>Nos enfocaremos principalmente en el </a:t>
            </a:r>
            <a:r>
              <a:rPr lang="es-CO" sz="3600" b="1" dirty="0"/>
              <a:t>Análisis predictivo</a:t>
            </a:r>
            <a:r>
              <a:rPr lang="es-CO" sz="3600" dirty="0"/>
              <a:t>: </a:t>
            </a:r>
          </a:p>
          <a:p>
            <a:pPr lvl="1"/>
            <a:r>
              <a:rPr lang="es-CO" sz="3600" dirty="0"/>
              <a:t>Ejemplo, entrenamiento supervisado</a:t>
            </a:r>
          </a:p>
          <a:p>
            <a:pPr marL="457200" lvl="1" indent="0">
              <a:buNone/>
            </a:pPr>
            <a:endParaRPr lang="es-CO" sz="3600" dirty="0"/>
          </a:p>
          <a:p>
            <a:pPr marL="457200" lvl="1" indent="0">
              <a:buNone/>
            </a:pPr>
            <a:endParaRPr lang="es-CO" sz="3600" dirty="0"/>
          </a:p>
          <a:p>
            <a:pPr marL="457200" lvl="1" indent="0">
              <a:buNone/>
            </a:pPr>
            <a:endParaRPr lang="es-CO" sz="3600" dirty="0"/>
          </a:p>
          <a:p>
            <a:pPr marL="457200" lvl="1" indent="0">
              <a:buNone/>
            </a:pPr>
            <a:r>
              <a:rPr lang="es-CO" sz="3600" dirty="0"/>
              <a:t>Pero también en el </a:t>
            </a:r>
            <a:r>
              <a:rPr lang="es-CO" sz="3600" b="1" dirty="0"/>
              <a:t>Análisis </a:t>
            </a:r>
            <a:r>
              <a:rPr lang="es-CO" sz="3600" b="1" dirty="0" err="1"/>
              <a:t>Pescriptivo</a:t>
            </a:r>
            <a:r>
              <a:rPr lang="es-CO" sz="3600" b="1" dirty="0"/>
              <a:t>:</a:t>
            </a:r>
          </a:p>
          <a:p>
            <a:pPr marL="457200" lvl="1" indent="0">
              <a:buNone/>
            </a:pPr>
            <a:r>
              <a:rPr lang="es-CO" sz="3600" dirty="0"/>
              <a:t>	A partir de patrones identificados y predicciones, cuáles decisiones óptimas tomar</a:t>
            </a:r>
          </a:p>
          <a:p>
            <a:endParaRPr lang="es-MX" sz="36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7838367-C22A-49DE-8171-4BC7716BF7FE}"/>
              </a:ext>
            </a:extLst>
          </p:cNvPr>
          <p:cNvSpPr/>
          <p:nvPr/>
        </p:nvSpPr>
        <p:spPr>
          <a:xfrm>
            <a:off x="4703975" y="2686639"/>
            <a:ext cx="2073897" cy="1423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678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94165" y="1380497"/>
            <a:ext cx="10757567" cy="527994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CO" dirty="0"/>
              <a:t>Sectores de tecnología, de </a:t>
            </a:r>
            <a:r>
              <a:rPr lang="es-CO" b="1" dirty="0"/>
              <a:t>negocios, </a:t>
            </a:r>
            <a:r>
              <a:rPr lang="es-CO" dirty="0"/>
              <a:t>de </a:t>
            </a:r>
            <a:r>
              <a:rPr lang="es-CO" b="1" dirty="0"/>
              <a:t>gobierno, de salud y de bienestar.</a:t>
            </a:r>
            <a:endParaRPr lang="es-CO" dirty="0"/>
          </a:p>
          <a:p>
            <a:pPr marL="0" indent="0">
              <a:lnSpc>
                <a:spcPct val="120000"/>
              </a:lnSpc>
              <a:buNone/>
            </a:pPr>
            <a:r>
              <a:rPr lang="es-CO" dirty="0"/>
              <a:t>útil para </a:t>
            </a:r>
            <a:r>
              <a:rPr lang="es-CO" b="1" dirty="0"/>
              <a:t>maximizar beneficios, eficiencia y ventas </a:t>
            </a:r>
            <a:r>
              <a:rPr lang="es-CO" dirty="0"/>
              <a:t>mejorando la probabilidad de éxito en casos como: </a:t>
            </a:r>
          </a:p>
          <a:p>
            <a:pPr lvl="1">
              <a:lnSpc>
                <a:spcPct val="120000"/>
              </a:lnSpc>
            </a:pPr>
            <a:r>
              <a:rPr lang="es-CO" dirty="0"/>
              <a:t>Cuáles clientes son mas propensos a comprar un producto dado con base en su comportamiento pasado? </a:t>
            </a:r>
            <a:endParaRPr lang="es-CO" sz="2600" b="1" dirty="0"/>
          </a:p>
          <a:p>
            <a:pPr lvl="1">
              <a:lnSpc>
                <a:spcPct val="120000"/>
              </a:lnSpc>
            </a:pPr>
            <a:r>
              <a:rPr lang="es-CO" dirty="0"/>
              <a:t>Cuál puede ser el mejor precio de un producto para ofrecerle a ciertos clientes para que lo compren masivamente? </a:t>
            </a:r>
          </a:p>
          <a:p>
            <a:pPr lvl="1">
              <a:lnSpc>
                <a:spcPct val="120000"/>
              </a:lnSpc>
            </a:pPr>
            <a:r>
              <a:rPr lang="es-CO" dirty="0"/>
              <a:t>Cuál película ofrecerle al cliente? </a:t>
            </a:r>
          </a:p>
          <a:p>
            <a:pPr lvl="1">
              <a:lnSpc>
                <a:spcPct val="120000"/>
              </a:lnSpc>
            </a:pPr>
            <a:endParaRPr lang="es-CO" dirty="0"/>
          </a:p>
          <a:p>
            <a:pPr marL="0" indent="0">
              <a:lnSpc>
                <a:spcPct val="120000"/>
              </a:lnSpc>
              <a:buNone/>
            </a:pPr>
            <a:r>
              <a:rPr lang="es-CO" dirty="0"/>
              <a:t>Empresas como Netflix, Amazon, Google, IBM, GE, </a:t>
            </a:r>
            <a:r>
              <a:rPr lang="es-CO" dirty="0" err="1"/>
              <a:t>Fedex</a:t>
            </a:r>
            <a:r>
              <a:rPr lang="es-CO" dirty="0"/>
              <a:t>, Alibaba, Shell, American Airlines, </a:t>
            </a:r>
            <a:r>
              <a:rPr lang="es-CO" dirty="0" err="1"/>
              <a:t>etc</a:t>
            </a:r>
            <a:r>
              <a:rPr lang="es-CO" dirty="0"/>
              <a:t> hacen uso frecuente de herramientas de IA y analítica para resolver problemas importantes y alcanzar ventajas competitivas.</a:t>
            </a:r>
            <a:r>
              <a:rPr lang="es-CO" b="1" dirty="0"/>
              <a:t> </a:t>
            </a:r>
          </a:p>
          <a:p>
            <a:pPr>
              <a:lnSpc>
                <a:spcPct val="120000"/>
              </a:lnSpc>
            </a:pPr>
            <a:endParaRPr lang="es-CO" b="1" dirty="0"/>
          </a:p>
          <a:p>
            <a:pPr>
              <a:lnSpc>
                <a:spcPct val="120000"/>
              </a:lnSpc>
            </a:pPr>
            <a:endParaRPr lang="es-CO" dirty="0"/>
          </a:p>
          <a:p>
            <a:pPr marL="0" indent="0">
              <a:lnSpc>
                <a:spcPct val="120000"/>
              </a:lnSpc>
              <a:buNone/>
            </a:pPr>
            <a:endParaRPr lang="es-CO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0964" y="316583"/>
            <a:ext cx="10515600" cy="597817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s-CO" b="1" dirty="0"/>
              <a:t>Áreas de aplicación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7786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73742"/>
            <a:ext cx="10515600" cy="4673283"/>
          </a:xfrm>
        </p:spPr>
        <p:txBody>
          <a:bodyPr>
            <a:normAutofit fontScale="92500" lnSpcReduction="10000"/>
          </a:bodyPr>
          <a:lstStyle/>
          <a:p>
            <a:pPr lvl="0"/>
            <a:endParaRPr lang="es-CO" dirty="0"/>
          </a:p>
          <a:p>
            <a:r>
              <a:rPr lang="es-CO" dirty="0"/>
              <a:t>La </a:t>
            </a:r>
            <a:r>
              <a:rPr lang="es-CO" u="sng" dirty="0"/>
              <a:t>armadas</a:t>
            </a:r>
            <a:r>
              <a:rPr lang="es-CO" dirty="0"/>
              <a:t> hacen uso de IA para identificar posibles focos de atentados y así planean </a:t>
            </a:r>
            <a:r>
              <a:rPr lang="es-CO" altLang="es-ES" dirty="0"/>
              <a:t>la entrega de suministros y estrategias de  lucha contra el terrorismo.</a:t>
            </a:r>
          </a:p>
          <a:p>
            <a:endParaRPr lang="es-CO" altLang="es-ES" dirty="0"/>
          </a:p>
          <a:p>
            <a:r>
              <a:rPr lang="es-CO" dirty="0"/>
              <a:t>Las </a:t>
            </a:r>
            <a:r>
              <a:rPr lang="es-CO" u="sng" dirty="0"/>
              <a:t>aerolíneas</a:t>
            </a:r>
            <a:r>
              <a:rPr lang="es-CO" dirty="0"/>
              <a:t> hacen pronósticos de demanda y así, programan vuelos, tripulaciones o asignan precios según fecha de compra, para garantizar cobertura, minimizar sus costos o maximizar ingresos.</a:t>
            </a:r>
          </a:p>
          <a:p>
            <a:endParaRPr lang="es-CO" dirty="0"/>
          </a:p>
          <a:p>
            <a:r>
              <a:rPr lang="es-CO" dirty="0"/>
              <a:t>Agencias identifican poblaciones más vulnerables, y así hacen planeación de ayudas ante desastres para repartir medicinas o comidas eficientemente.</a:t>
            </a:r>
          </a:p>
          <a:p>
            <a:endParaRPr lang="es-CO" dirty="0"/>
          </a:p>
          <a:p>
            <a:endParaRPr lang="es-CO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0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30F4-0093-4FAF-930A-BD7F4DE2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0876"/>
            <a:ext cx="10515600" cy="1325563"/>
          </a:xfrm>
        </p:spPr>
        <p:txBody>
          <a:bodyPr/>
          <a:lstStyle/>
          <a:p>
            <a:r>
              <a:rPr lang="es-CO" b="1" dirty="0"/>
              <a:t>Revistas</a:t>
            </a:r>
            <a:endParaRPr lang="es-MX" b="1" dirty="0"/>
          </a:p>
        </p:txBody>
      </p:sp>
      <p:sp>
        <p:nvSpPr>
          <p:cNvPr id="4" name="AutoShape 2" descr="Cover image Artificial Intelligence in Engineering">
            <a:extLst>
              <a:ext uri="{FF2B5EF4-FFF2-40B4-BE49-F238E27FC236}">
                <a16:creationId xmlns:a16="http://schemas.microsoft.com/office/drawing/2014/main" id="{2AE83CAA-003F-415E-8BAB-9E7D176155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9CAB4-5774-4DBF-A653-E3A0ED1B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21" y="2799465"/>
            <a:ext cx="2150097" cy="3014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C37B1-D521-43EA-A6E1-AA48ABC4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066925"/>
            <a:ext cx="1905000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5EB2E-E6A4-4504-A6E0-9C056897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18" y="1169636"/>
            <a:ext cx="2557837" cy="3873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10AF17-EB74-4BA9-B21A-14E3086B0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028" y="1538493"/>
            <a:ext cx="2416053" cy="3295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EFA92-99C9-4050-95C2-15B6BF7B6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014" y="2971229"/>
            <a:ext cx="2232489" cy="2976652"/>
          </a:xfrm>
          <a:prstGeom prst="rect">
            <a:avLst/>
          </a:prstGeom>
        </p:spPr>
      </p:pic>
      <p:pic>
        <p:nvPicPr>
          <p:cNvPr id="12" name="Picture 4" descr="Analytics Sept/Oct 2016">
            <a:extLst>
              <a:ext uri="{FF2B5EF4-FFF2-40B4-BE49-F238E27FC236}">
                <a16:creationId xmlns:a16="http://schemas.microsoft.com/office/drawing/2014/main" id="{8E45A58E-B191-46D1-952B-CB1AAEF3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63" y="4306542"/>
            <a:ext cx="14500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1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7416-83A5-44B1-B004-0EBE0B892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https://www.youtube.com/watch?v=vLo7EywWqc4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3"/>
              </a:rPr>
              <a:t>https://www.youtube.com/watch?v=znq3ql6wqnE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4"/>
              </a:rPr>
              <a:t>https://www.youtube.com/watch?v=Noa_PYs2YoI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5"/>
              </a:rPr>
              <a:t>https://www.youtube.com/watch?v=0bhgasXVSH8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6"/>
              </a:rPr>
              <a:t>https://www.youtube.com/watch?v=1iqh1B1OZAg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7"/>
              </a:rPr>
              <a:t>https://www.youtube.com/watch?v=AaoM5XhdnG0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8"/>
              </a:rPr>
              <a:t>https://www.youtube.com/watch?v=glpfvD5G64c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9"/>
              </a:rPr>
              <a:t>https://www.ted.com/talks/fei_fei_li_how_we_re_teaching_computers_to_understand_pictures?language=es</a:t>
            </a:r>
            <a:endParaRPr lang="es-MX" dirty="0"/>
          </a:p>
          <a:p>
            <a:pPr marL="0" indent="0">
              <a:buNone/>
            </a:pPr>
            <a:endParaRPr lang="es-ES" dirty="0"/>
          </a:p>
          <a:p>
            <a:endParaRPr lang="es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4F9B1-338C-4EC8-9AEC-942167270B69}"/>
              </a:ext>
            </a:extLst>
          </p:cNvPr>
          <p:cNvSpPr txBox="1"/>
          <p:nvPr/>
        </p:nvSpPr>
        <p:spPr>
          <a:xfrm>
            <a:off x="2471450" y="558488"/>
            <a:ext cx="7249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/>
              <a:t>Conferencias interesantes TED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279760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7464" y="1934237"/>
            <a:ext cx="9289421" cy="11430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s-ES" altLang="es-MX" sz="4400" b="1" dirty="0">
                <a:latin typeface="Tahoma" panose="020B0604030504040204" pitchFamily="34" charset="0"/>
              </a:rPr>
              <a:t>Decisiones bajo incertidumbre</a:t>
            </a:r>
            <a:br>
              <a:rPr lang="es-ES" altLang="es-MX" sz="5800" b="1" dirty="0">
                <a:latin typeface="Tahoma" panose="020B0604030504040204" pitchFamily="34" charset="0"/>
              </a:rPr>
            </a:br>
            <a:r>
              <a:rPr lang="es-ES" altLang="es-MX" sz="2900" b="1" dirty="0">
                <a:latin typeface="Tahoma" panose="020B0604030504040204" pitchFamily="34" charset="0"/>
              </a:rPr>
              <a:t>Optimización aplicada a Inteligencia artificial</a:t>
            </a:r>
          </a:p>
        </p:txBody>
      </p:sp>
      <p:sp>
        <p:nvSpPr>
          <p:cNvPr id="2" name="AutoShape 2" descr="Resultado de imagen para imagenes indust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Resultado de imagen para imagenes industr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9" y="3720618"/>
            <a:ext cx="2580513" cy="90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7" descr="Resultado de imagen para imagenes industr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21" y="4159514"/>
            <a:ext cx="1955749" cy="129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" y="4557352"/>
            <a:ext cx="1715074" cy="14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2" y="4413590"/>
            <a:ext cx="1998232" cy="141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431033" y="5136943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CO" sz="2400" i="1" dirty="0"/>
              <a:t>Profesora: Patricia Jaramillo A. </a:t>
            </a:r>
            <a:r>
              <a:rPr lang="es-ES" altLang="es-CO" sz="2400" i="1" dirty="0" err="1"/>
              <a:t>Ph.D</a:t>
            </a:r>
            <a:endParaRPr lang="es-MX" altLang="es-CO" sz="2400" i="1" dirty="0"/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12938"/>
              </p:ext>
            </p:extLst>
          </p:nvPr>
        </p:nvGraphicFramePr>
        <p:xfrm>
          <a:off x="930250" y="300533"/>
          <a:ext cx="10001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3" name="Foto de Photo Editor" r:id="rId7" imgW="853514" imgH="1104762" progId="MSPhotoEd.3">
                  <p:embed/>
                </p:oleObj>
              </mc:Choice>
              <mc:Fallback>
                <p:oleObj name="Foto de Photo Editor" r:id="rId7" imgW="853514" imgH="110476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50" y="300533"/>
                        <a:ext cx="100012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912314" y="614477"/>
            <a:ext cx="929457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s-ES_tradnl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Universidad Nacional de Colombia</a:t>
            </a:r>
          </a:p>
          <a:p>
            <a:pPr algn="ctr" eaLnBrk="0" hangingPunct="0">
              <a:defRPr/>
            </a:pPr>
            <a:r>
              <a:rPr lang="es-ES_tradnl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Sede Medellín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92BAD-9D86-4E4A-A852-42F46909B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642" y="5052680"/>
            <a:ext cx="3072650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Objetivo del curso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36429" y="2278173"/>
            <a:ext cx="6791513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_tradnl" dirty="0"/>
              <a:t>Al finalizar este curso el estudiante estará en capacidad de formular y resolver problemas complejos de optimización de sistemas, como entrenamiento de herramientas de aprendizaje de máquina, entre otros, aplicando técnicas analíticas y computacionales, para la toma efectiva de decisiones.</a:t>
            </a:r>
            <a:endParaRPr lang="es-ES" dirty="0"/>
          </a:p>
          <a:p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933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27B87-A877-41E9-90E4-513EF4E13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2" r="27760"/>
          <a:stretch/>
        </p:blipFill>
        <p:spPr>
          <a:xfrm>
            <a:off x="8777763" y="2278173"/>
            <a:ext cx="2622233" cy="22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187529"/>
            <a:ext cx="10515600" cy="504119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s-CO" b="1" dirty="0"/>
              <a:t>Programa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5218" y="1174086"/>
            <a:ext cx="8006355" cy="4351338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s-CO" sz="1900" b="1" dirty="0"/>
              <a:t>Introducción, Qué es la optimización y su papel en IA</a:t>
            </a:r>
          </a:p>
          <a:p>
            <a:pPr marL="342900" indent="-342900">
              <a:buAutoNum type="arabicPeriod"/>
            </a:pPr>
            <a:endParaRPr lang="es-MX" sz="1900" b="1" dirty="0"/>
          </a:p>
          <a:p>
            <a:pPr marL="0" indent="0">
              <a:buNone/>
            </a:pPr>
            <a:r>
              <a:rPr lang="es-CO" sz="1900" b="1" dirty="0"/>
              <a:t>2. Principales retos  de optimización en IA: </a:t>
            </a:r>
            <a:endParaRPr lang="es-MX" sz="1900" b="1" dirty="0"/>
          </a:p>
          <a:p>
            <a:r>
              <a:rPr lang="es-CO" sz="1900" dirty="0"/>
              <a:t>Entrenamiento supervisado </a:t>
            </a:r>
            <a:endParaRPr lang="es-MX" sz="1900" dirty="0"/>
          </a:p>
          <a:p>
            <a:r>
              <a:rPr lang="es-CO" sz="1900" dirty="0"/>
              <a:t>Diseño de la estructura del modelo (hiper parámetros).  </a:t>
            </a:r>
            <a:endParaRPr lang="es-MX" sz="1900" dirty="0"/>
          </a:p>
          <a:p>
            <a:r>
              <a:rPr lang="es-CO" sz="1900" dirty="0"/>
              <a:t>Decisiones sobre un sistema para lograr objetivos.</a:t>
            </a:r>
          </a:p>
          <a:p>
            <a:endParaRPr lang="es-MX" sz="1900" dirty="0"/>
          </a:p>
          <a:p>
            <a:pPr marL="0" indent="0">
              <a:buNone/>
            </a:pPr>
            <a:r>
              <a:rPr lang="es-CO" sz="1900" b="1" dirty="0"/>
              <a:t>3. Optimización para entrenamiento en IA</a:t>
            </a:r>
            <a:endParaRPr lang="es-MX" sz="1900" b="1" dirty="0"/>
          </a:p>
          <a:p>
            <a:r>
              <a:rPr lang="es-CO" sz="1900" dirty="0"/>
              <a:t>en Redes neuronales</a:t>
            </a:r>
            <a:endParaRPr lang="es-MX" sz="1900" dirty="0"/>
          </a:p>
          <a:p>
            <a:r>
              <a:rPr lang="es-CO" sz="1900" dirty="0"/>
              <a:t>En árboles de clasificación </a:t>
            </a:r>
            <a:endParaRPr lang="es-MX" sz="1900" dirty="0"/>
          </a:p>
          <a:p>
            <a:r>
              <a:rPr lang="es-CO" sz="1900" dirty="0"/>
              <a:t>En </a:t>
            </a:r>
            <a:r>
              <a:rPr lang="es-CO" sz="1900" dirty="0" err="1"/>
              <a:t>Clusterización</a:t>
            </a:r>
            <a:endParaRPr lang="es-MX" sz="1900" dirty="0"/>
          </a:p>
          <a:p>
            <a:r>
              <a:rPr lang="es-CO" sz="1900" dirty="0"/>
              <a:t>En Asociaciones </a:t>
            </a:r>
          </a:p>
          <a:p>
            <a:r>
              <a:rPr lang="es-CO" sz="1900" dirty="0"/>
              <a:t>Otros</a:t>
            </a:r>
            <a:endParaRPr lang="es-MX" sz="1900" dirty="0"/>
          </a:p>
          <a:p>
            <a:pPr marL="514350" indent="-514350">
              <a:buFont typeface="+mj-lt"/>
              <a:buAutoNum type="arabicPeriod"/>
            </a:pPr>
            <a:endParaRPr lang="es-CO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9B6ED-ABCB-41DA-A0D8-BA46D977FEF1}"/>
              </a:ext>
            </a:extLst>
          </p:cNvPr>
          <p:cNvSpPr/>
          <p:nvPr/>
        </p:nvSpPr>
        <p:spPr>
          <a:xfrm>
            <a:off x="6988405" y="1504024"/>
            <a:ext cx="6096000" cy="38933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900" b="1" dirty="0"/>
              <a:t>4. Funciones de desempeño</a:t>
            </a:r>
            <a:endParaRPr lang="es-MX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 Minimización de error</a:t>
            </a:r>
            <a:endParaRPr lang="es-MX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 </a:t>
            </a:r>
            <a:r>
              <a:rPr lang="es-CO" sz="1900" dirty="0" err="1"/>
              <a:t>Maximizacion</a:t>
            </a:r>
            <a:r>
              <a:rPr lang="es-CO" sz="1900" dirty="0"/>
              <a:t> de </a:t>
            </a:r>
            <a:r>
              <a:rPr lang="es-CO" sz="1900" dirty="0" err="1"/>
              <a:t>similaridad</a:t>
            </a:r>
            <a:endParaRPr lang="es-CO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 Maximización de casos acertados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 Otras</a:t>
            </a:r>
          </a:p>
          <a:p>
            <a:endParaRPr lang="es-CO" sz="1900" dirty="0"/>
          </a:p>
          <a:p>
            <a:r>
              <a:rPr lang="es-CO" sz="1900" b="1" dirty="0"/>
              <a:t>5. Dificultades en la optimización en IA</a:t>
            </a:r>
            <a:endParaRPr lang="es-MX" sz="19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No convexidad</a:t>
            </a:r>
            <a:endParaRPr lang="es-MX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No continuidad</a:t>
            </a:r>
            <a:endParaRPr lang="es-MX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Alta no linealidad</a:t>
            </a:r>
            <a:endParaRPr lang="es-MX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900" dirty="0"/>
              <a:t>Gran escala: alta número de variables de decisión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1900" dirty="0"/>
          </a:p>
          <a:p>
            <a:endParaRPr lang="es-MX" sz="1900" dirty="0"/>
          </a:p>
        </p:txBody>
      </p:sp>
    </p:spTree>
    <p:extLst>
      <p:ext uri="{BB962C8B-B14F-4D97-AF65-F5344CB8AC3E}">
        <p14:creationId xmlns:p14="http://schemas.microsoft.com/office/powerpoint/2010/main" val="200742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612121"/>
            <a:ext cx="10515600" cy="504119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s-CO" b="1" dirty="0"/>
              <a:t>Programa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6C61ADA0-BCB5-4C84-AF22-351923EBAA97}"/>
              </a:ext>
            </a:extLst>
          </p:cNvPr>
          <p:cNvSpPr txBox="1">
            <a:spLocks/>
          </p:cNvSpPr>
          <p:nvPr/>
        </p:nvSpPr>
        <p:spPr>
          <a:xfrm>
            <a:off x="724436" y="1390422"/>
            <a:ext cx="569521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2000" dirty="0"/>
          </a:p>
          <a:p>
            <a:pPr marL="0" indent="0">
              <a:buNone/>
            </a:pPr>
            <a:r>
              <a:rPr lang="es-CO" sz="2000" b="1" dirty="0"/>
              <a:t>6. Métodos de optimización basados en gradiente</a:t>
            </a:r>
            <a:endParaRPr lang="es-MX" sz="2000" b="1" dirty="0"/>
          </a:p>
          <a:p>
            <a:r>
              <a:rPr lang="es-CO" sz="2000" dirty="0"/>
              <a:t>De orden 0</a:t>
            </a:r>
            <a:endParaRPr lang="es-MX" sz="2000" dirty="0"/>
          </a:p>
          <a:p>
            <a:r>
              <a:rPr lang="es-ES" sz="2000" dirty="0"/>
              <a:t>Gradiente descendente </a:t>
            </a:r>
            <a:endParaRPr lang="es-MX" sz="2000" dirty="0"/>
          </a:p>
          <a:p>
            <a:r>
              <a:rPr lang="es-ES" sz="2000" dirty="0"/>
              <a:t>SGD Gradiente descendiente estocástico</a:t>
            </a:r>
            <a:endParaRPr lang="es-MX" sz="2000" dirty="0"/>
          </a:p>
          <a:p>
            <a:r>
              <a:rPr lang="es-ES" sz="2000" dirty="0" err="1"/>
              <a:t>Momentum</a:t>
            </a:r>
            <a:br>
              <a:rPr lang="es-ES" sz="2000" dirty="0"/>
            </a:br>
            <a:r>
              <a:rPr lang="es-ES" sz="2000" dirty="0"/>
              <a:t>NAG </a:t>
            </a:r>
            <a:endParaRPr lang="es-MX" sz="2000" dirty="0"/>
          </a:p>
          <a:p>
            <a:r>
              <a:rPr lang="es-ES" sz="2000" dirty="0"/>
              <a:t>Otros</a:t>
            </a:r>
            <a:endParaRPr lang="es-MX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b="1" dirty="0"/>
              <a:t> </a:t>
            </a:r>
            <a:endParaRPr lang="es-CO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4E982-F22E-4B1A-B45E-8EB1474ECAA7}"/>
              </a:ext>
            </a:extLst>
          </p:cNvPr>
          <p:cNvSpPr/>
          <p:nvPr/>
        </p:nvSpPr>
        <p:spPr>
          <a:xfrm>
            <a:off x="6762160" y="252889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2000" b="1" dirty="0"/>
              <a:t>7. Métodos de optimización Metaheurísticos</a:t>
            </a:r>
            <a:endParaRPr lang="es-MX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Computación evolutiva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PSO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/>
              <a:t>Otros</a:t>
            </a:r>
            <a:endParaRPr lang="es-MX" sz="2000" dirty="0"/>
          </a:p>
          <a:p>
            <a:r>
              <a:rPr lang="es-CO" sz="2000" dirty="0"/>
              <a:t> </a:t>
            </a:r>
          </a:p>
          <a:p>
            <a:r>
              <a:rPr lang="en-US" sz="2000" b="1" dirty="0"/>
              <a:t>8. </a:t>
            </a:r>
            <a:r>
              <a:rPr lang="en-US" sz="2000" b="1" dirty="0" err="1"/>
              <a:t>Conclusiones</a:t>
            </a:r>
            <a:endParaRPr lang="es-MX" sz="2000" b="1" dirty="0"/>
          </a:p>
          <a:p>
            <a:r>
              <a:rPr lang="en-US" sz="2000" dirty="0"/>
              <a:t> 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44718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63798" y="448205"/>
            <a:ext cx="10515600" cy="1325563"/>
          </a:xfrm>
        </p:spPr>
        <p:txBody>
          <a:bodyPr/>
          <a:lstStyle/>
          <a:p>
            <a:r>
              <a:rPr lang="es-CO" b="1" dirty="0"/>
              <a:t>Evaluación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  <a:p>
            <a:endParaRPr lang="es-CO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53395"/>
              </p:ext>
            </p:extLst>
          </p:nvPr>
        </p:nvGraphicFramePr>
        <p:xfrm>
          <a:off x="489397" y="1825625"/>
          <a:ext cx="10864403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dirty="0"/>
                        <a:t>Talleres en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Diseño de modelo (parejas)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dirty="0"/>
                        <a:t>Problema de entrenamiento 1 (personal)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dirty="0"/>
                        <a:t>Problema de entrenamiento 2 (personal)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dirty="0"/>
                        <a:t>Problema de optimización de otros sistemas (personal)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6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dirty="0"/>
                        <a:t>Caso de aplicación encontrado en literatura</a:t>
                      </a:r>
                      <a:r>
                        <a:rPr lang="es-CO" sz="2600" baseline="0" dirty="0"/>
                        <a:t> técnica</a:t>
                      </a:r>
                      <a:r>
                        <a:rPr lang="es-CO" sz="2600" dirty="0"/>
                        <a:t> (personal)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7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600" dirty="0"/>
                        <a:t>Desarrollo de aplicación propio (2 </a:t>
                      </a:r>
                      <a:r>
                        <a:rPr lang="es-CO" sz="2600" dirty="0" err="1"/>
                        <a:t>est.max</a:t>
                      </a:r>
                      <a:r>
                        <a:rPr lang="es-CO" sz="2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6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27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32327" y="837318"/>
            <a:ext cx="10669213" cy="6205867"/>
          </a:xfrm>
        </p:spPr>
        <p:txBody>
          <a:bodyPr>
            <a:normAutofit/>
          </a:bodyPr>
          <a:lstStyle/>
          <a:p>
            <a:pPr algn="l"/>
            <a:r>
              <a:rPr lang="es-CO" sz="3400" b="1" u="sng" dirty="0"/>
              <a:t>Analítica </a:t>
            </a:r>
            <a:r>
              <a:rPr lang="es-CO" sz="3400" dirty="0"/>
              <a:t>es el proceso científico de </a:t>
            </a:r>
            <a:r>
              <a:rPr lang="es-CO" sz="3400" u="sng" dirty="0"/>
              <a:t>analizar</a:t>
            </a:r>
            <a:r>
              <a:rPr lang="es-CO" sz="3400" dirty="0"/>
              <a:t> y transformar datos con el fin de hacer </a:t>
            </a:r>
            <a:r>
              <a:rPr lang="es-CO" sz="3400" b="1" u="sng" dirty="0"/>
              <a:t>decisiones óptimas.</a:t>
            </a:r>
            <a:br>
              <a:rPr lang="es-CO" sz="3400" b="1" u="sng" dirty="0"/>
            </a:br>
            <a:br>
              <a:rPr lang="es-CO" sz="3400" b="1" dirty="0"/>
            </a:br>
            <a:r>
              <a:rPr lang="es-CO" sz="3400" b="1" dirty="0"/>
              <a:t>Hace u</a:t>
            </a:r>
            <a:r>
              <a:rPr lang="es-CO" sz="3600" dirty="0"/>
              <a:t>so intensivo de datos, estadística y análisis cuantitativo, modelos predictivos y explicativos para dar soporte al proceso de toma de decisiones.</a:t>
            </a:r>
            <a:br>
              <a:rPr lang="es-CO" sz="3400" b="1" dirty="0"/>
            </a:br>
            <a:br>
              <a:rPr lang="es-CO" sz="3400" b="1" dirty="0"/>
            </a:br>
            <a:br>
              <a:rPr lang="es-CO" sz="3400" b="1" dirty="0"/>
            </a:br>
            <a:endParaRPr lang="es-CO" sz="3400" dirty="0"/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838200" y="417690"/>
            <a:ext cx="10515600" cy="7112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b="1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566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altLang="es-MX"/>
              <a:t>1-</a:t>
            </a:r>
            <a:fld id="{942B2B80-B55E-48B5-BE9C-CDD7D7664FFB}" type="slidenum">
              <a:rPr lang="es-ES_tradnl" altLang="es-MX"/>
              <a:pPr/>
              <a:t>8</a:t>
            </a:fld>
            <a:endParaRPr lang="es-ES_tradnl" altLang="es-MX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51556" y="820612"/>
            <a:ext cx="11424354" cy="7085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s-ES_tradnl" altLang="es-MX" sz="4000" b="1" dirty="0">
                <a:latin typeface="+mj-lt"/>
                <a:ea typeface="+mj-ea"/>
                <a:cs typeface="+mj-cs"/>
              </a:rPr>
              <a:t>Proceso para la toma de decisiones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45223" y="2141931"/>
            <a:ext cx="10131552" cy="354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ES_tradnl" altLang="es-MX" sz="2800" dirty="0"/>
              <a:t>Tomar visiones del sistema y extraer </a:t>
            </a:r>
            <a:r>
              <a:rPr lang="es-ES_tradnl" altLang="es-MX" sz="2800" b="1" dirty="0"/>
              <a:t>datos</a:t>
            </a:r>
            <a:r>
              <a:rPr lang="es-ES_tradnl" altLang="es-MX" sz="28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_tradnl" altLang="es-MX" sz="2800" dirty="0"/>
              <a:t>Analizar los datos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_tradnl" altLang="es-MX" sz="2800" u="sng" dirty="0"/>
              <a:t>Identificar patrones, pronosticar lo que puede pasar en el futuro a partir de los datos del pasado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_tradnl" altLang="es-MX" sz="2800" dirty="0"/>
              <a:t>Diseñar un modelo matemático para analizar y entender el problema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_tradnl" altLang="es-MX" sz="2800" b="1" dirty="0"/>
              <a:t>Tomar decisiones mediante modelos de optimización y simulación</a:t>
            </a:r>
          </a:p>
        </p:txBody>
      </p:sp>
    </p:spTree>
    <p:extLst>
      <p:ext uri="{BB962C8B-B14F-4D97-AF65-F5344CB8AC3E}">
        <p14:creationId xmlns:p14="http://schemas.microsoft.com/office/powerpoint/2010/main" val="2133696144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720ADF-4ADC-4DFB-AE30-DE49B909E3C4}"/>
              </a:ext>
            </a:extLst>
          </p:cNvPr>
          <p:cNvSpPr/>
          <p:nvPr/>
        </p:nvSpPr>
        <p:spPr>
          <a:xfrm>
            <a:off x="678730" y="4967926"/>
            <a:ext cx="11170763" cy="1376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1D49-C58A-42C5-AC74-E523A99A2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912"/>
            <a:ext cx="10515600" cy="43513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DmfhqrSxhkkcQmscctGillSansMT"/>
              </a:rPr>
              <a:t>Es un </a:t>
            </a:r>
            <a:r>
              <a:rPr lang="en-US" sz="3000" dirty="0" err="1">
                <a:latin typeface="DmfhqrSxhkkcQmscctGillSansMT"/>
              </a:rPr>
              <a:t>puente</a:t>
            </a:r>
            <a:r>
              <a:rPr lang="en-US" sz="3000" dirty="0">
                <a:latin typeface="DmfhqrSxhkkcQmscctGillSansMT"/>
              </a:rPr>
              <a:t> entre </a:t>
            </a:r>
            <a:r>
              <a:rPr lang="en-US" sz="3000" dirty="0" err="1">
                <a:latin typeface="DmfhqrSxhkkcQmscctGillSansMT"/>
              </a:rPr>
              <a:t>datos</a:t>
            </a:r>
            <a:r>
              <a:rPr lang="en-US" sz="3000" dirty="0">
                <a:latin typeface="DmfhqrSxhkkcQmscctGillSansMT"/>
              </a:rPr>
              <a:t> y </a:t>
            </a:r>
            <a:r>
              <a:rPr lang="en-US" sz="3000" dirty="0" err="1">
                <a:latin typeface="DmfhqrSxhkkcQmscctGillSansMT"/>
              </a:rPr>
              <a:t>decisiones</a:t>
            </a:r>
            <a:r>
              <a:rPr lang="en-US" sz="3000" dirty="0">
                <a:latin typeface="DmfhqrSxhkkcQmscctGillSansMT"/>
              </a:rPr>
              <a:t>.</a:t>
            </a:r>
          </a:p>
          <a:p>
            <a:endParaRPr lang="en-US" sz="3000" dirty="0">
              <a:latin typeface="DmfhqrSxhkkcQmscctGillSansMT"/>
            </a:endParaRPr>
          </a:p>
          <a:p>
            <a:pPr algn="l"/>
            <a:r>
              <a:rPr lang="en-US" sz="3000" b="0" i="0" u="none" strike="noStrike" baseline="0" dirty="0" err="1">
                <a:latin typeface="DmfhqrSxhkkcQmscctGillSansMT"/>
              </a:rPr>
              <a:t>Permite</a:t>
            </a:r>
            <a:r>
              <a:rPr lang="en-US" sz="3000" b="0" i="0" u="none" strike="noStrike" baseline="0" dirty="0">
                <a:latin typeface="DmfhqrSxhkkcQmscctGillSansMT"/>
              </a:rPr>
              <a:t> </a:t>
            </a:r>
            <a:r>
              <a:rPr lang="en-US" sz="3000" b="0" i="0" u="none" strike="noStrike" baseline="0" dirty="0" err="1">
                <a:latin typeface="DmfhqrSxhkkcQmscctGillSansMT"/>
              </a:rPr>
              <a:t>predecir</a:t>
            </a:r>
            <a:r>
              <a:rPr lang="en-US" sz="3000" b="0" i="0" u="none" strike="noStrike" baseline="0" dirty="0">
                <a:latin typeface="DmfhqrSxhkkcQmscctGillSansMT"/>
              </a:rPr>
              <a:t> </a:t>
            </a:r>
            <a:r>
              <a:rPr lang="en-US" sz="3000" b="0" i="0" u="none" strike="noStrike" baseline="0" dirty="0" err="1">
                <a:latin typeface="DmfhqrSxhkkcQmscctGillSansMT"/>
              </a:rPr>
              <a:t>mejor</a:t>
            </a:r>
            <a:r>
              <a:rPr lang="en-US" sz="3000" b="0" i="0" u="none" strike="noStrike" baseline="0" dirty="0">
                <a:latin typeface="DmfhqrSxhkkcQmscctGillSansMT"/>
              </a:rPr>
              <a:t> y </a:t>
            </a:r>
            <a:r>
              <a:rPr lang="en-US" sz="3000" b="0" i="0" u="none" strike="noStrike" baseline="0" dirty="0" err="1">
                <a:latin typeface="DmfhqrSxhkkcQmscctGillSansMT"/>
              </a:rPr>
              <a:t>asi</a:t>
            </a:r>
            <a:r>
              <a:rPr lang="en-US" sz="3000" b="0" i="0" u="none" strike="noStrike" baseline="0" dirty="0">
                <a:latin typeface="DmfhqrSxhkkcQmscctGillSansMT"/>
              </a:rPr>
              <a:t> </a:t>
            </a:r>
            <a:r>
              <a:rPr lang="en-US" sz="3000" b="0" i="0" u="none" strike="noStrike" baseline="0" dirty="0" err="1">
                <a:latin typeface="DmfhqrSxhkkcQmscctGillSansMT"/>
              </a:rPr>
              <a:t>disminuir</a:t>
            </a:r>
            <a:r>
              <a:rPr lang="en-US" sz="3000" b="0" i="0" u="none" strike="noStrike" baseline="0" dirty="0">
                <a:latin typeface="DmfhqrSxhkkcQmscctGillSansMT"/>
              </a:rPr>
              <a:t> la </a:t>
            </a:r>
            <a:r>
              <a:rPr lang="en-US" sz="3000" b="0" i="0" u="none" strike="noStrike" baseline="0" dirty="0" err="1">
                <a:latin typeface="DmfhqrSxhkkcQmscctGillSansMT"/>
              </a:rPr>
              <a:t>incertidumbre</a:t>
            </a:r>
            <a:r>
              <a:rPr lang="en-US" sz="3000" b="0" i="0" u="none" strike="noStrike" baseline="0" dirty="0">
                <a:latin typeface="DmfhqrSxhkkcQmscctGillSansMT"/>
              </a:rPr>
              <a:t> ante las decisions.</a:t>
            </a:r>
          </a:p>
          <a:p>
            <a:pPr algn="l"/>
            <a:endParaRPr lang="en-US" sz="3000" dirty="0">
              <a:latin typeface="DmfhqrSxhkkcQmscctGillSansMT"/>
            </a:endParaRPr>
          </a:p>
          <a:p>
            <a:r>
              <a:rPr lang="en-US" sz="3000" dirty="0">
                <a:latin typeface="NybbkfBtdwkgJpkqwwGillSansMT-Bold"/>
              </a:rPr>
              <a:t>Los </a:t>
            </a:r>
            <a:r>
              <a:rPr lang="en-US" sz="3000" dirty="0" err="1">
                <a:latin typeface="NybbkfBtdwkgJpkqwwGillSansMT-Bold"/>
              </a:rPr>
              <a:t>datos</a:t>
            </a:r>
            <a:r>
              <a:rPr lang="en-US" sz="3000" dirty="0">
                <a:latin typeface="NybbkfBtdwkgJpkqwwGillSansMT-Bold"/>
              </a:rPr>
              <a:t> no </a:t>
            </a:r>
            <a:r>
              <a:rPr lang="en-US" sz="3000" dirty="0" err="1">
                <a:latin typeface="NybbkfBtdwkgJpkqwwGillSansMT-Bold"/>
              </a:rPr>
              <a:t>tienen</a:t>
            </a:r>
            <a:r>
              <a:rPr lang="en-US" sz="3000" dirty="0">
                <a:latin typeface="NybbkfBtdwkgJpkqwwGillSansMT-Bold"/>
              </a:rPr>
              <a:t> una valor </a:t>
            </a:r>
            <a:r>
              <a:rPr lang="en-US" sz="3000" dirty="0" err="1">
                <a:latin typeface="NybbkfBtdwkgJpkqwwGillSansMT-Bold"/>
              </a:rPr>
              <a:t>intrínsico</a:t>
            </a:r>
            <a:r>
              <a:rPr lang="en-US" sz="3000" dirty="0">
                <a:latin typeface="NybbkfBtdwkgJpkqwwGillSansMT-Bold"/>
              </a:rPr>
              <a:t>- solo </a:t>
            </a:r>
            <a:r>
              <a:rPr lang="en-US" sz="3000" dirty="0" err="1">
                <a:latin typeface="NybbkfBtdwkgJpkqwwGillSansMT-Bold"/>
              </a:rPr>
              <a:t>tienen</a:t>
            </a:r>
            <a:r>
              <a:rPr lang="en-US" sz="3000" dirty="0">
                <a:latin typeface="NybbkfBtdwkgJpkqwwGillSansMT-Bold"/>
              </a:rPr>
              <a:t> valor </a:t>
            </a:r>
            <a:r>
              <a:rPr lang="en-US" sz="3000" dirty="0" err="1">
                <a:latin typeface="NybbkfBtdwkgJpkqwwGillSansMT-Bold"/>
              </a:rPr>
              <a:t>cuando</a:t>
            </a:r>
            <a:r>
              <a:rPr lang="en-US" sz="3000" dirty="0">
                <a:latin typeface="NybbkfBtdwkgJpkqwwGillSansMT-Bold"/>
              </a:rPr>
              <a:t> </a:t>
            </a:r>
            <a:r>
              <a:rPr lang="en-US" sz="3000" dirty="0" err="1">
                <a:latin typeface="NybbkfBtdwkgJpkqwwGillSansMT-Bold"/>
              </a:rPr>
              <a:t>afectan</a:t>
            </a:r>
            <a:r>
              <a:rPr lang="en-US" sz="3000" dirty="0">
                <a:latin typeface="NybbkfBtdwkgJpkqwwGillSansMT-Bold"/>
              </a:rPr>
              <a:t> las </a:t>
            </a:r>
            <a:r>
              <a:rPr lang="en-US" sz="3000" dirty="0" err="1">
                <a:latin typeface="NybbkfBtdwkgJpkqwwGillSansMT-Bold"/>
              </a:rPr>
              <a:t>decisiones</a:t>
            </a:r>
            <a:r>
              <a:rPr lang="en-US" sz="3000" dirty="0">
                <a:latin typeface="NybbkfBtdwkgJpkqwwGillSansMT-Bold"/>
              </a:rPr>
              <a:t>. </a:t>
            </a:r>
          </a:p>
          <a:p>
            <a:endParaRPr lang="en-US" sz="3000" dirty="0">
              <a:latin typeface="DmfhqrSxhkkcQmscctGillSansMT"/>
            </a:endParaRPr>
          </a:p>
          <a:p>
            <a:pPr algn="l"/>
            <a:r>
              <a:rPr lang="en-US" sz="3000" b="1" i="0" u="none" strike="noStrike" baseline="0" dirty="0" err="1">
                <a:latin typeface="DmfhqrSxhkkcQmscctGillSansMT"/>
              </a:rPr>
              <a:t>Aprendizaje</a:t>
            </a:r>
            <a:r>
              <a:rPr lang="en-US" sz="3000" b="1" i="0" u="none" strike="noStrike" baseline="0" dirty="0">
                <a:latin typeface="DmfhqrSxhkkcQmscctGillSansMT"/>
              </a:rPr>
              <a:t> </a:t>
            </a:r>
            <a:r>
              <a:rPr lang="en-US" sz="3000" b="1" i="0" u="none" strike="noStrike" baseline="0" dirty="0" err="1">
                <a:latin typeface="DmfhqrSxhkkcQmscctGillSansMT"/>
              </a:rPr>
              <a:t>Accionable</a:t>
            </a:r>
            <a:r>
              <a:rPr lang="en-US" sz="3000" b="1" i="0" u="none" strike="noStrike" baseline="0" dirty="0">
                <a:latin typeface="DmfhqrSxhkkcQmscctGillSansMT"/>
              </a:rPr>
              <a:t>: </a:t>
            </a:r>
            <a:r>
              <a:rPr lang="en-US" sz="3000" b="0" i="0" u="none" strike="noStrike" baseline="0" dirty="0" err="1">
                <a:latin typeface="DmfhqrSxhkkcQmscctGillSansMT"/>
              </a:rPr>
              <a:t>aprendizaje</a:t>
            </a:r>
            <a:r>
              <a:rPr lang="en-US" sz="3000" b="0" i="0" u="none" strike="noStrike" baseline="0" dirty="0">
                <a:latin typeface="DmfhqrSxhkkcQmscctGillSansMT"/>
              </a:rPr>
              <a:t> que </a:t>
            </a:r>
            <a:r>
              <a:rPr lang="en-US" sz="3000" b="0" i="0" u="none" strike="noStrike" baseline="0" dirty="0" err="1">
                <a:latin typeface="DmfhqrSxhkkcQmscctGillSansMT"/>
              </a:rPr>
              <a:t>tiene</a:t>
            </a:r>
            <a:r>
              <a:rPr lang="en-US" sz="3000" b="0" i="0" u="none" strike="noStrike" baseline="0" dirty="0">
                <a:latin typeface="DmfhqrSxhkkcQmscctGillSansMT"/>
              </a:rPr>
              <a:t> </a:t>
            </a:r>
            <a:r>
              <a:rPr lang="en-US" sz="3000" b="0" i="0" u="none" strike="noStrike" baseline="0" dirty="0" err="1">
                <a:latin typeface="DmfhqrSxhkkcQmscctGillSansMT"/>
              </a:rPr>
              <a:t>potencial</a:t>
            </a:r>
            <a:r>
              <a:rPr lang="en-US" sz="3000" b="0" i="0" u="none" strike="noStrike" baseline="0" dirty="0">
                <a:latin typeface="DmfhqrSxhkkcQmscctGillSansMT"/>
              </a:rPr>
              <a:t> para </a:t>
            </a:r>
            <a:r>
              <a:rPr lang="en-US" sz="3000" b="0" i="0" u="none" strike="noStrike" baseline="0" dirty="0" err="1">
                <a:latin typeface="DmfhqrSxhkkcQmscctGillSansMT"/>
              </a:rPr>
              <a:t>afectar</a:t>
            </a:r>
            <a:r>
              <a:rPr lang="en-US" sz="3000" b="0" i="0" u="none" strike="noStrike" baseline="0" dirty="0">
                <a:latin typeface="DmfhqrSxhkkcQmscctGillSansMT"/>
              </a:rPr>
              <a:t> una decision</a:t>
            </a:r>
          </a:p>
          <a:p>
            <a:pPr algn="l"/>
            <a:endParaRPr lang="en-US" sz="3000" dirty="0">
              <a:latin typeface="DmfhqrSxhkkcQmscctGillSansMT"/>
            </a:endParaRPr>
          </a:p>
          <a:p>
            <a:pPr algn="l"/>
            <a:endParaRPr lang="en-US" sz="3000" b="0" i="0" u="none" strike="noStrike" baseline="0" dirty="0">
              <a:latin typeface="DmfhqrSxhkkcQmscctGillSansMT"/>
            </a:endParaRPr>
          </a:p>
          <a:p>
            <a:pPr algn="l"/>
            <a:endParaRPr lang="en-US" sz="3000" b="0" i="0" u="none" strike="noStrike" baseline="0" dirty="0">
              <a:latin typeface="DmfhqrSxhkkcQmscctGillSansMT"/>
            </a:endParaRP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7778520F-A96D-4C24-A3D0-5DB4496E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761"/>
            <a:ext cx="10515600" cy="504119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s-CO" b="1" dirty="0"/>
              <a:t>Aprendizaje</a:t>
            </a:r>
          </a:p>
        </p:txBody>
      </p:sp>
    </p:spTree>
    <p:extLst>
      <p:ext uri="{BB962C8B-B14F-4D97-AF65-F5344CB8AC3E}">
        <p14:creationId xmlns:p14="http://schemas.microsoft.com/office/powerpoint/2010/main" val="6179027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889</Words>
  <Application>Microsoft Office PowerPoint</Application>
  <PresentationFormat>Widescreen</PresentationFormat>
  <Paragraphs>127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Carlito</vt:lpstr>
      <vt:lpstr>DmfhqrSxhkkcQmscctGillSansMT</vt:lpstr>
      <vt:lpstr>NybbkfBtdwkgJpkqwwGillSansMT-Bold</vt:lpstr>
      <vt:lpstr>Tahoma</vt:lpstr>
      <vt:lpstr>Times New Roman</vt:lpstr>
      <vt:lpstr>Tema de Office</vt:lpstr>
      <vt:lpstr>Foto de Photo Editor</vt:lpstr>
      <vt:lpstr>PowerPoint Presentation</vt:lpstr>
      <vt:lpstr>Decisiones bajo incertidumbre Optimización aplicada a Inteligencia artificial</vt:lpstr>
      <vt:lpstr>Objetivo del curso</vt:lpstr>
      <vt:lpstr>Programa</vt:lpstr>
      <vt:lpstr>Programa</vt:lpstr>
      <vt:lpstr>Evaluación</vt:lpstr>
      <vt:lpstr>Analítica es el proceso científico de analizar y transformar datos con el fin de hacer decisiones óptimas.  Hace uso intensivo de datos, estadística y análisis cuantitativo, modelos predictivos y explicativos para dar soporte al proceso de toma de decisiones.   </vt:lpstr>
      <vt:lpstr>PowerPoint Presentation</vt:lpstr>
      <vt:lpstr>Aprendizaje</vt:lpstr>
      <vt:lpstr>Categorización de métodos analíticos </vt:lpstr>
      <vt:lpstr>PowerPoint Presentation</vt:lpstr>
      <vt:lpstr>Áreas de aplicación</vt:lpstr>
      <vt:lpstr>PowerPoint Presentation</vt:lpstr>
      <vt:lpstr>Revistas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Decisiones bajo incertidumbre Optimización aplicada a Inteligencia artificial</dc:title>
  <dc:creator>Patricia Jaramillo</dc:creator>
  <cp:lastModifiedBy>Patricia Jaramillo</cp:lastModifiedBy>
  <cp:revision>28</cp:revision>
  <dcterms:created xsi:type="dcterms:W3CDTF">2020-06-25T16:22:37Z</dcterms:created>
  <dcterms:modified xsi:type="dcterms:W3CDTF">2020-07-03T11:40:08Z</dcterms:modified>
</cp:coreProperties>
</file>